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7" r:id="rId8"/>
    <p:sldId id="266" r:id="rId9"/>
    <p:sldId id="280" r:id="rId10"/>
    <p:sldId id="268" r:id="rId11"/>
    <p:sldId id="269" r:id="rId12"/>
    <p:sldId id="285" r:id="rId13"/>
    <p:sldId id="281" r:id="rId14"/>
    <p:sldId id="282" r:id="rId15"/>
    <p:sldId id="283" r:id="rId16"/>
    <p:sldId id="284" r:id="rId17"/>
    <p:sldId id="270" r:id="rId18"/>
    <p:sldId id="271" r:id="rId19"/>
    <p:sldId id="272" r:id="rId20"/>
    <p:sldId id="273" r:id="rId21"/>
    <p:sldId id="274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9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988A-979F-4656-A374-8441967469BC}" type="datetimeFigureOut">
              <a:rPr lang="ru-RU" smtClean="0"/>
              <a:t>01.09.2014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0C10-15E3-4D43-BBB0-72D86CFB774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988A-979F-4656-A374-8441967469BC}" type="datetimeFigureOut">
              <a:rPr lang="ru-RU" smtClean="0"/>
              <a:t>01.09.2014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0C10-15E3-4D43-BBB0-72D86CFB77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988A-979F-4656-A374-8441967469BC}" type="datetimeFigureOut">
              <a:rPr lang="ru-RU" smtClean="0"/>
              <a:t>01.09.2014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0C10-15E3-4D43-BBB0-72D86CFB77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988A-979F-4656-A374-8441967469BC}" type="datetimeFigureOut">
              <a:rPr lang="ru-RU" smtClean="0"/>
              <a:t>01.09.2014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0C10-15E3-4D43-BBB0-72D86CFB774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988A-979F-4656-A374-8441967469BC}" type="datetimeFigureOut">
              <a:rPr lang="ru-RU" smtClean="0"/>
              <a:t>01.09.2014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0C10-15E3-4D43-BBB0-72D86CFB77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988A-979F-4656-A374-8441967469BC}" type="datetimeFigureOut">
              <a:rPr lang="ru-RU" smtClean="0"/>
              <a:t>01.09.2014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0C10-15E3-4D43-BBB0-72D86CFB774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988A-979F-4656-A374-8441967469BC}" type="datetimeFigureOut">
              <a:rPr lang="ru-RU" smtClean="0"/>
              <a:t>01.09.2014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0C10-15E3-4D43-BBB0-72D86CFB774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988A-979F-4656-A374-8441967469BC}" type="datetimeFigureOut">
              <a:rPr lang="ru-RU" smtClean="0"/>
              <a:t>01.09.2014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0C10-15E3-4D43-BBB0-72D86CFB77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988A-979F-4656-A374-8441967469BC}" type="datetimeFigureOut">
              <a:rPr lang="ru-RU" smtClean="0"/>
              <a:t>01.09.2014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0C10-15E3-4D43-BBB0-72D86CFB77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988A-979F-4656-A374-8441967469BC}" type="datetimeFigureOut">
              <a:rPr lang="ru-RU" smtClean="0"/>
              <a:t>01.09.2014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0C10-15E3-4D43-BBB0-72D86CFB77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988A-979F-4656-A374-8441967469BC}" type="datetimeFigureOut">
              <a:rPr lang="ru-RU" smtClean="0"/>
              <a:t>01.09.2014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0C10-15E3-4D43-BBB0-72D86CFB774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CB9988A-979F-4656-A374-8441967469BC}" type="datetimeFigureOut">
              <a:rPr lang="ru-RU" smtClean="0"/>
              <a:t>01.09.2014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8F0C10-15E3-4D43-BBB0-72D86CFB774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373216"/>
            <a:ext cx="6768752" cy="115212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Подготовила </a:t>
            </a:r>
            <a:r>
              <a:rPr lang="ru-RU" dirty="0" smtClean="0"/>
              <a:t>воспитатель группы № 7 </a:t>
            </a:r>
            <a:r>
              <a:rPr lang="ru-RU" dirty="0" smtClean="0"/>
              <a:t>Максименкова    Светлана </a:t>
            </a:r>
            <a:r>
              <a:rPr lang="ru-RU" dirty="0" smtClean="0"/>
              <a:t>Алексеевна, </a:t>
            </a:r>
            <a:r>
              <a:rPr lang="en-US" dirty="0" smtClean="0"/>
              <a:t>I</a:t>
            </a:r>
            <a:r>
              <a:rPr lang="ru-RU" dirty="0" smtClean="0"/>
              <a:t> КК</a:t>
            </a:r>
          </a:p>
          <a:p>
            <a:pPr algn="ctr"/>
            <a:r>
              <a:rPr lang="ru-RU" dirty="0" smtClean="0"/>
              <a:t>МКДОУ Аннинский д/с ОРВ «Росток»</a:t>
            </a:r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860" y="1712493"/>
            <a:ext cx="3290308" cy="3500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260649"/>
            <a:ext cx="7175351" cy="1656183"/>
          </a:xfrm>
        </p:spPr>
        <p:txBody>
          <a:bodyPr/>
          <a:lstStyle/>
          <a:p>
            <a:pPr algn="ctr"/>
            <a:r>
              <a:rPr lang="ru-RU" sz="2800" dirty="0" smtClean="0"/>
              <a:t>Гендерное воспитание дошкольников в условиях </a:t>
            </a:r>
            <a:r>
              <a:rPr lang="ru-RU" sz="2800" dirty="0" smtClean="0"/>
              <a:t> </a:t>
            </a:r>
            <a:r>
              <a:rPr lang="ru-RU" sz="2800" dirty="0" smtClean="0"/>
              <a:t>детского сада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3477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4797152"/>
            <a:ext cx="3888432" cy="1224136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/>
              <a:t>Двигательная деятельность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3899925" cy="29249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438" y="387509"/>
            <a:ext cx="3922800" cy="2942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25" y="3462924"/>
            <a:ext cx="3919428" cy="293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95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8638" y="5015461"/>
            <a:ext cx="3517776" cy="973352"/>
          </a:xfrm>
        </p:spPr>
        <p:txBody>
          <a:bodyPr/>
          <a:lstStyle/>
          <a:p>
            <a:r>
              <a:rPr lang="ru-RU" sz="3200" dirty="0" smtClean="0"/>
              <a:t>  </a:t>
            </a:r>
            <a:r>
              <a:rPr lang="ru-RU" sz="3200" dirty="0" smtClean="0"/>
              <a:t>Т</a:t>
            </a:r>
            <a:r>
              <a:rPr lang="ru-RU" sz="3200" dirty="0" smtClean="0"/>
              <a:t>рудовая деятельность</a:t>
            </a:r>
            <a:endParaRPr lang="ru-RU" sz="3200" dirty="0"/>
          </a:p>
        </p:txBody>
      </p:sp>
      <p:pic>
        <p:nvPicPr>
          <p:cNvPr id="9219" name="Picture 3" descr="C:\Users\User\Desktop\Мои фотографии (работа)\SAM_08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7" t="12323" r="3361"/>
          <a:stretch/>
        </p:blipFill>
        <p:spPr bwMode="auto">
          <a:xfrm>
            <a:off x="5220072" y="223959"/>
            <a:ext cx="3590109" cy="314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Desktop\Садик №3 и мои фотографии\100PHOTO\SAM_253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2" r="6515"/>
          <a:stretch/>
        </p:blipFill>
        <p:spPr bwMode="auto">
          <a:xfrm>
            <a:off x="539552" y="3186920"/>
            <a:ext cx="4320480" cy="276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2150"/>
            <a:ext cx="4320480" cy="313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6048672" cy="1080120"/>
          </a:xfrm>
        </p:spPr>
        <p:txBody>
          <a:bodyPr/>
          <a:lstStyle/>
          <a:p>
            <a:pPr algn="ctr"/>
            <a:r>
              <a:rPr lang="ru-RU" sz="3200" dirty="0" smtClean="0"/>
              <a:t>Гендерное воспитание в режиме дня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2060848"/>
            <a:ext cx="5970494" cy="3382123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dirty="0" smtClean="0"/>
              <a:t>Утренний приём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dirty="0" smtClean="0"/>
              <a:t>Приём пищи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dirty="0" smtClean="0"/>
              <a:t>Прогулка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dirty="0" smtClean="0"/>
              <a:t>Сон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dirty="0" smtClean="0"/>
              <a:t>Индивидуальная деятельность с детьми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8833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45224"/>
            <a:ext cx="6512511" cy="1143000"/>
          </a:xfrm>
        </p:spPr>
        <p:txBody>
          <a:bodyPr/>
          <a:lstStyle/>
          <a:p>
            <a:pPr algn="ctr"/>
            <a:r>
              <a:rPr lang="ru-RU" sz="3200" dirty="0" smtClean="0"/>
              <a:t>Утренний приём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3672408" cy="27543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48880"/>
            <a:ext cx="3672408" cy="275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5373216"/>
            <a:ext cx="3888432" cy="936104"/>
          </a:xfrm>
        </p:spPr>
        <p:txBody>
          <a:bodyPr/>
          <a:lstStyle/>
          <a:p>
            <a:r>
              <a:rPr lang="ru-RU" sz="3200" dirty="0" smtClean="0"/>
              <a:t>Приём пищи. 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63" y="3429000"/>
            <a:ext cx="3744416" cy="28083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42" y="476672"/>
            <a:ext cx="403244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8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6093296"/>
            <a:ext cx="3024336" cy="576064"/>
          </a:xfrm>
        </p:spPr>
        <p:txBody>
          <a:bodyPr/>
          <a:lstStyle/>
          <a:p>
            <a:pPr algn="ctr"/>
            <a:r>
              <a:rPr lang="ru-RU" sz="3200" dirty="0" smtClean="0"/>
              <a:t>Прогулка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60648"/>
            <a:ext cx="3672407" cy="27543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0650"/>
            <a:ext cx="3888432" cy="2700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3212976"/>
            <a:ext cx="3816421" cy="27032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3212977"/>
            <a:ext cx="3928328" cy="270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3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5877272"/>
            <a:ext cx="1706084" cy="790024"/>
          </a:xfrm>
        </p:spPr>
        <p:txBody>
          <a:bodyPr/>
          <a:lstStyle/>
          <a:p>
            <a:r>
              <a:rPr lang="ru-RU" sz="3200" dirty="0" smtClean="0"/>
              <a:t>Сон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4224469" cy="31683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756698"/>
            <a:ext cx="4224469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8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то новый сад\P8211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1777"/>
            <a:ext cx="3672408" cy="275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6021288"/>
            <a:ext cx="7982272" cy="648072"/>
          </a:xfrm>
        </p:spPr>
        <p:txBody>
          <a:bodyPr/>
          <a:lstStyle/>
          <a:p>
            <a:r>
              <a:rPr lang="ru-RU" sz="3200" dirty="0" smtClean="0"/>
              <a:t>Предметно-пространственная среда</a:t>
            </a:r>
            <a:endParaRPr lang="ru-RU" sz="3200" dirty="0"/>
          </a:p>
        </p:txBody>
      </p:sp>
      <p:pic>
        <p:nvPicPr>
          <p:cNvPr id="1027" name="Picture 3" descr="C:\Users\User\Desktop\фото новый сад\P821114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0" r="7576" b="-3030"/>
          <a:stretch/>
        </p:blipFill>
        <p:spPr bwMode="auto">
          <a:xfrm>
            <a:off x="4716016" y="188642"/>
            <a:ext cx="3744416" cy="303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фото новый сад\P82111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96" y="3212976"/>
            <a:ext cx="3635896" cy="27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35998"/>
            <a:ext cx="374441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2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877272"/>
            <a:ext cx="8312711" cy="720080"/>
          </a:xfrm>
        </p:spPr>
        <p:txBody>
          <a:bodyPr/>
          <a:lstStyle/>
          <a:p>
            <a:r>
              <a:rPr lang="ru-RU" sz="3200" dirty="0" smtClean="0"/>
              <a:t>Дидактические игры для мальчиков</a:t>
            </a:r>
            <a:endParaRPr lang="ru-RU" sz="3200" dirty="0"/>
          </a:p>
        </p:txBody>
      </p:sp>
      <p:pic>
        <p:nvPicPr>
          <p:cNvPr id="3" name="Picture 4" descr="з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7217">
            <a:off x="628208" y="300699"/>
            <a:ext cx="3518734" cy="263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User\Desktop\фото новый сад\P82111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5" t="17373" r="2727" b="17980"/>
          <a:stretch/>
        </p:blipFill>
        <p:spPr bwMode="auto">
          <a:xfrm rot="665384">
            <a:off x="5118043" y="348316"/>
            <a:ext cx="3842827" cy="227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фото новый сад\P821113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466" b="15959"/>
          <a:stretch/>
        </p:blipFill>
        <p:spPr bwMode="auto">
          <a:xfrm rot="21077840">
            <a:off x="4796117" y="2304126"/>
            <a:ext cx="2841008" cy="330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фото новый сад\P81810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70" y="3179018"/>
            <a:ext cx="3501553" cy="262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08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5589240"/>
            <a:ext cx="7766248" cy="936104"/>
          </a:xfrm>
        </p:spPr>
        <p:txBody>
          <a:bodyPr/>
          <a:lstStyle/>
          <a:p>
            <a:r>
              <a:rPr lang="ru-RU" sz="3200" dirty="0" smtClean="0"/>
              <a:t>Дидактические игры для девочек</a:t>
            </a:r>
            <a:endParaRPr lang="ru-RU" sz="3200" dirty="0"/>
          </a:p>
        </p:txBody>
      </p:sp>
      <p:pic>
        <p:nvPicPr>
          <p:cNvPr id="3" name="Picture 5" descr="Копия з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5735">
            <a:off x="151243" y="209924"/>
            <a:ext cx="3498329" cy="262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User\Desktop\фото новый сад\P82111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" t="30136" r="-111" b="25742"/>
          <a:stretch/>
        </p:blipFill>
        <p:spPr bwMode="auto">
          <a:xfrm rot="333744">
            <a:off x="4486113" y="377271"/>
            <a:ext cx="4248472" cy="140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фото новый сад\P81810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2697">
            <a:off x="5148064" y="2476556"/>
            <a:ext cx="3803915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фото новый сад\P818101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7" b="22635"/>
          <a:stretch/>
        </p:blipFill>
        <p:spPr bwMode="auto">
          <a:xfrm rot="21071374">
            <a:off x="827584" y="3031699"/>
            <a:ext cx="3995935" cy="243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02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 err="1" smtClean="0">
                <a:solidFill>
                  <a:schemeClr val="accent6">
                    <a:lumMod val="75000"/>
                  </a:schemeClr>
                </a:solidFill>
              </a:rPr>
              <a:t>Гендер</a:t>
            </a:r>
            <a:r>
              <a:rPr lang="ru-RU" sz="2000" i="1" dirty="0" smtClean="0"/>
              <a:t> </a:t>
            </a:r>
            <a:r>
              <a:rPr lang="ru-RU" sz="2000" dirty="0" smtClean="0"/>
              <a:t>- социальный </a:t>
            </a:r>
            <a:r>
              <a:rPr lang="ru-RU" sz="2000" dirty="0"/>
              <a:t>пол человека, формируемый в процессе воспитания личности и включающий в себя психологические, социальные и культурные отличия между мужчинами (мальчиками) и женщинами (девочками), а существующие свойства и отношения называются гендерными. 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70267" y="458112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</a:rPr>
              <a:t>Гендерное воспитание </a:t>
            </a:r>
            <a:r>
              <a:rPr lang="ru-RU" sz="2000" b="1" i="1" dirty="0"/>
              <a:t>-</a:t>
            </a:r>
            <a:r>
              <a:rPr lang="ru-RU" sz="2000" dirty="0"/>
              <a:t> это организация педагогического процесса с учётом половой идентичности, особенностей развития детей в ходе полоролевой социализации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7416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159" y="5445224"/>
            <a:ext cx="2941713" cy="576064"/>
          </a:xfrm>
        </p:spPr>
        <p:txBody>
          <a:bodyPr/>
          <a:lstStyle/>
          <a:p>
            <a:pPr algn="l"/>
            <a:r>
              <a:rPr lang="ru-RU" sz="3200" dirty="0" smtClean="0"/>
              <a:t>Книжный уголок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28" y="745169"/>
            <a:ext cx="3227516" cy="43033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29460"/>
            <a:ext cx="4032448" cy="3024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428" y="3573016"/>
            <a:ext cx="403244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3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3999" cy="936104"/>
          </a:xfrm>
        </p:spPr>
        <p:txBody>
          <a:bodyPr/>
          <a:lstStyle/>
          <a:p>
            <a:pPr algn="l"/>
            <a:r>
              <a:rPr lang="ru-RU" sz="2800" dirty="0" smtClean="0"/>
              <a:t>Организованная</a:t>
            </a:r>
            <a:r>
              <a:rPr lang="ru-RU" sz="2800" dirty="0" smtClean="0"/>
              <a:t> </a:t>
            </a:r>
            <a:r>
              <a:rPr lang="ru-RU" sz="2800" dirty="0" smtClean="0"/>
              <a:t>образовательная деятельность 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96752"/>
            <a:ext cx="853244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Использование слуховых и наглядных стимулов: слуховые стимулы более важны для девочек, зрительные – для мальчиков.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Задания, проблемные ситуации для девочек в большей степени развивающего характера, чтобы найти другой способ или вариант решения, а для  мальчиков – поисково-исследовательского.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Дежурство: организуется перед непосредственно образовательной деятельностью мальчики – расставляют столы и стулья, а девочки раскладывают раздаточный материал.</a:t>
            </a:r>
          </a:p>
          <a:p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Мальчикам давать время подумать при ответе на вопрос.</a:t>
            </a:r>
          </a:p>
          <a:p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В начале занятия использовать игровые разминки, чтобы дать возможность мальчикам сконцентрировать внимание.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При объяснении последовательности работы, следите за тем, чтобы оно было четким, конкретным, понятным, немногословным. Особенно это важно для мальчиков. 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Работа по подгруппам, по парам (девочка – мальчик).</a:t>
            </a:r>
          </a:p>
        </p:txBody>
      </p:sp>
    </p:spTree>
    <p:extLst>
      <p:ext uri="{BB962C8B-B14F-4D97-AF65-F5344CB8AC3E}">
        <p14:creationId xmlns:p14="http://schemas.microsoft.com/office/powerpoint/2010/main" val="72038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332656"/>
            <a:ext cx="6512511" cy="936104"/>
          </a:xfrm>
        </p:spPr>
        <p:txBody>
          <a:bodyPr/>
          <a:lstStyle/>
          <a:p>
            <a:r>
              <a:rPr lang="ru-RU" dirty="0" smtClean="0"/>
              <a:t>Волшебный цветок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480834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Цели: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Воспитывать культуру взаимоотношения между мальчиками и девочками.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Формировать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у детей понятия о положительных чертах характера мальчиков и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девочек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223" y="2852936"/>
            <a:ext cx="4283968" cy="32129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28" y="2852936"/>
            <a:ext cx="4283968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6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352928" cy="792088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Below"/>
            <a:lightRig rig="threePt" dir="t"/>
          </a:scene3d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внимание!!!</a:t>
            </a:r>
            <a:endParaRPr lang="ru-RU" spc="50" dirty="0">
              <a:ln w="11430">
                <a:solidFill>
                  <a:schemeClr val="tx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814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7211" y="692696"/>
            <a:ext cx="4572000" cy="252376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endParaRPr lang="ru-RU" dirty="0"/>
          </a:p>
          <a:p>
            <a:pPr fontAlgn="base"/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</a:rPr>
              <a:t>Целью гендерного подхода в педагогике </a:t>
            </a:r>
            <a:r>
              <a:rPr lang="ru-RU" sz="2000" i="1" dirty="0"/>
              <a:t>является</a:t>
            </a:r>
            <a:r>
              <a:rPr lang="ru-RU" sz="2000" dirty="0"/>
              <a:t> воспитание детей разного пола, одинаково способных к самореализации и раскрытию своих потенциалов и возможностей в современном обществе.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357301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>
                <a:solidFill>
                  <a:schemeClr val="accent6">
                    <a:lumMod val="75000"/>
                  </a:schemeClr>
                </a:solidFill>
              </a:rPr>
              <a:t>Главные задачи гендерного воспитания</a:t>
            </a:r>
            <a:r>
              <a:rPr lang="ru-RU" sz="2000" i="1" dirty="0"/>
              <a:t> </a:t>
            </a:r>
            <a:r>
              <a:rPr lang="ru-RU" sz="2000" dirty="0"/>
              <a:t>- формировать в детях качества мужественности и женственности и готовить их к выполнению в будущем соответствующих полу социальных ролей; воспитывать культуру взаимоотношений между девочками и мальчиками.</a:t>
            </a:r>
          </a:p>
        </p:txBody>
      </p:sp>
    </p:spTree>
    <p:extLst>
      <p:ext uri="{BB962C8B-B14F-4D97-AF65-F5344CB8AC3E}">
        <p14:creationId xmlns:p14="http://schemas.microsoft.com/office/powerpoint/2010/main" val="171681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7361" y="1700808"/>
            <a:ext cx="7776864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AutoNum type="arabicPeriod"/>
              <a:defRPr/>
            </a:pPr>
            <a:r>
              <a:rPr lang="ru-RU" altLang="ru-RU" sz="2400" dirty="0" smtClean="0">
                <a:solidFill>
                  <a:schemeClr val="accent5">
                    <a:lumMod val="75000"/>
                  </a:schemeClr>
                </a:solidFill>
              </a:rPr>
              <a:t>Девочки </a:t>
            </a:r>
            <a:r>
              <a:rPr lang="ru-RU" altLang="ru-RU" sz="2400" dirty="0">
                <a:solidFill>
                  <a:schemeClr val="accent5">
                    <a:lumMod val="75000"/>
                  </a:schemeClr>
                </a:solidFill>
              </a:rPr>
              <a:t>более послушны, чем </a:t>
            </a:r>
            <a:r>
              <a:rPr lang="ru-RU" altLang="ru-RU" sz="2400" dirty="0" smtClean="0">
                <a:solidFill>
                  <a:schemeClr val="accent5">
                    <a:lumMod val="75000"/>
                  </a:schemeClr>
                </a:solidFill>
              </a:rPr>
              <a:t>мальчики</a:t>
            </a:r>
          </a:p>
          <a:p>
            <a:pPr marL="342900" indent="-342900">
              <a:lnSpc>
                <a:spcPct val="80000"/>
              </a:lnSpc>
              <a:buAutoNum type="arabicPeriod"/>
              <a:defRPr/>
            </a:pPr>
            <a:endParaRPr lang="ru-RU" altLang="ru-RU" sz="2400" dirty="0"/>
          </a:p>
          <a:p>
            <a:pPr>
              <a:lnSpc>
                <a:spcPct val="80000"/>
              </a:lnSpc>
              <a:defRPr/>
            </a:pPr>
            <a:r>
              <a:rPr lang="ru-RU" altLang="ru-RU" sz="2400" dirty="0"/>
              <a:t>2. </a:t>
            </a:r>
            <a:r>
              <a:rPr lang="ru-RU" altLang="ru-RU" sz="2400" dirty="0">
                <a:solidFill>
                  <a:schemeClr val="bg2">
                    <a:lumMod val="25000"/>
                  </a:schemeClr>
                </a:solidFill>
              </a:rPr>
              <a:t>Мальчики больше хотят </a:t>
            </a:r>
            <a:r>
              <a:rPr lang="ru-RU" altLang="ru-RU" sz="2400" dirty="0" smtClean="0">
                <a:solidFill>
                  <a:schemeClr val="bg2">
                    <a:lumMod val="25000"/>
                  </a:schemeClr>
                </a:solidFill>
              </a:rPr>
              <a:t>отличиться</a:t>
            </a:r>
          </a:p>
          <a:p>
            <a:pPr>
              <a:lnSpc>
                <a:spcPct val="80000"/>
              </a:lnSpc>
              <a:defRPr/>
            </a:pPr>
            <a:endParaRPr lang="ru-RU" altLang="ru-RU" sz="2400" dirty="0"/>
          </a:p>
          <a:p>
            <a:pPr>
              <a:lnSpc>
                <a:spcPct val="80000"/>
              </a:lnSpc>
              <a:defRPr/>
            </a:pPr>
            <a:r>
              <a:rPr lang="ru-RU" altLang="ru-RU" sz="2400" dirty="0"/>
              <a:t>3. </a:t>
            </a:r>
            <a:r>
              <a:rPr lang="ru-RU" altLang="ru-RU" sz="2400" dirty="0">
                <a:solidFill>
                  <a:schemeClr val="accent5">
                    <a:lumMod val="75000"/>
                  </a:schemeClr>
                </a:solidFill>
              </a:rPr>
              <a:t>Мальчики более изобретательны, чем </a:t>
            </a:r>
            <a:r>
              <a:rPr lang="ru-RU" altLang="ru-RU" sz="2400" dirty="0" smtClean="0">
                <a:solidFill>
                  <a:schemeClr val="accent5">
                    <a:lumMod val="75000"/>
                  </a:schemeClr>
                </a:solidFill>
              </a:rPr>
              <a:t>девочки</a:t>
            </a:r>
          </a:p>
          <a:p>
            <a:pPr>
              <a:lnSpc>
                <a:spcPct val="80000"/>
              </a:lnSpc>
              <a:defRPr/>
            </a:pPr>
            <a:endParaRPr lang="ru-RU" altLang="ru-RU" sz="2400" dirty="0"/>
          </a:p>
          <a:p>
            <a:pPr>
              <a:lnSpc>
                <a:spcPct val="80000"/>
              </a:lnSpc>
              <a:defRPr/>
            </a:pPr>
            <a:r>
              <a:rPr lang="ru-RU" altLang="ru-RU" sz="2400" dirty="0"/>
              <a:t>4. </a:t>
            </a:r>
            <a:r>
              <a:rPr lang="ru-RU" altLang="ru-RU" sz="2400" dirty="0">
                <a:solidFill>
                  <a:schemeClr val="bg2">
                    <a:lumMod val="25000"/>
                  </a:schemeClr>
                </a:solidFill>
              </a:rPr>
              <a:t>Девочки более работоспособны, чем </a:t>
            </a:r>
            <a:r>
              <a:rPr lang="ru-RU" altLang="ru-RU" sz="2400" dirty="0" smtClean="0">
                <a:solidFill>
                  <a:schemeClr val="bg2">
                    <a:lumMod val="25000"/>
                  </a:schemeClr>
                </a:solidFill>
              </a:rPr>
              <a:t>мальчики</a:t>
            </a:r>
          </a:p>
          <a:p>
            <a:pPr>
              <a:lnSpc>
                <a:spcPct val="80000"/>
              </a:lnSpc>
              <a:defRPr/>
            </a:pPr>
            <a:endParaRPr lang="ru-RU" altLang="ru-RU" sz="2400" dirty="0"/>
          </a:p>
          <a:p>
            <a:pPr>
              <a:lnSpc>
                <a:spcPct val="80000"/>
              </a:lnSpc>
              <a:defRPr/>
            </a:pPr>
            <a:r>
              <a:rPr lang="ru-RU" altLang="ru-RU" sz="2400" dirty="0"/>
              <a:t>5. </a:t>
            </a:r>
            <a:r>
              <a:rPr lang="ru-RU" altLang="ru-RU" sz="2400" dirty="0">
                <a:solidFill>
                  <a:schemeClr val="accent5">
                    <a:lumMod val="75000"/>
                  </a:schemeClr>
                </a:solidFill>
              </a:rPr>
              <a:t>Мальчики занимают больше </a:t>
            </a:r>
            <a:r>
              <a:rPr lang="ru-RU" altLang="ru-RU" sz="2400" dirty="0" smtClean="0">
                <a:solidFill>
                  <a:schemeClr val="accent5">
                    <a:lumMod val="75000"/>
                  </a:schemeClr>
                </a:solidFill>
              </a:rPr>
              <a:t>места</a:t>
            </a:r>
          </a:p>
          <a:p>
            <a:pPr>
              <a:lnSpc>
                <a:spcPct val="80000"/>
              </a:lnSpc>
              <a:defRPr/>
            </a:pPr>
            <a:endParaRPr lang="ru-RU" altLang="ru-RU" sz="2400" dirty="0"/>
          </a:p>
          <a:p>
            <a:pPr>
              <a:lnSpc>
                <a:spcPct val="80000"/>
              </a:lnSpc>
              <a:defRPr/>
            </a:pPr>
            <a:r>
              <a:rPr lang="ru-RU" altLang="ru-RU" sz="2400" dirty="0"/>
              <a:t>6. </a:t>
            </a:r>
            <a:r>
              <a:rPr lang="ru-RU" altLang="ru-RU" sz="2400" dirty="0">
                <a:solidFill>
                  <a:schemeClr val="bg2">
                    <a:lumMod val="25000"/>
                  </a:schemeClr>
                </a:solidFill>
              </a:rPr>
              <a:t>Мальчики не должны </a:t>
            </a:r>
            <a:r>
              <a:rPr lang="ru-RU" altLang="ru-RU" sz="2400" dirty="0" smtClean="0">
                <a:solidFill>
                  <a:schemeClr val="bg2">
                    <a:lumMod val="25000"/>
                  </a:schemeClr>
                </a:solidFill>
              </a:rPr>
              <a:t>плакать</a:t>
            </a:r>
          </a:p>
          <a:p>
            <a:pPr>
              <a:lnSpc>
                <a:spcPct val="80000"/>
              </a:lnSpc>
              <a:defRPr/>
            </a:pPr>
            <a:endParaRPr lang="ru-RU" altLang="ru-RU" sz="24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altLang="ru-RU" sz="2400" dirty="0"/>
              <a:t>7. </a:t>
            </a:r>
            <a:r>
              <a:rPr lang="ru-RU" altLang="ru-RU" sz="2400" dirty="0">
                <a:solidFill>
                  <a:schemeClr val="accent5">
                    <a:lumMod val="75000"/>
                  </a:schemeClr>
                </a:solidFill>
              </a:rPr>
              <a:t>Мальчики большую часть </a:t>
            </a:r>
            <a:r>
              <a:rPr lang="ru-RU" altLang="ru-RU" sz="2400" dirty="0" smtClean="0">
                <a:solidFill>
                  <a:schemeClr val="accent5">
                    <a:lumMod val="75000"/>
                  </a:schemeClr>
                </a:solidFill>
              </a:rPr>
              <a:t>информации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2400" dirty="0" smtClean="0">
                <a:solidFill>
                  <a:schemeClr val="accent5">
                    <a:lumMod val="75000"/>
                  </a:schemeClr>
                </a:solidFill>
              </a:rPr>
              <a:t>воспринимают </a:t>
            </a:r>
            <a:r>
              <a:rPr lang="ru-RU" altLang="ru-RU" sz="2400" dirty="0">
                <a:solidFill>
                  <a:schemeClr val="accent5">
                    <a:lumMod val="75000"/>
                  </a:schemeClr>
                </a:solidFill>
              </a:rPr>
              <a:t>зрением, а девочки – на </a:t>
            </a:r>
            <a:r>
              <a:rPr lang="ru-RU" altLang="ru-RU" sz="2400" dirty="0" smtClean="0">
                <a:solidFill>
                  <a:schemeClr val="accent5">
                    <a:lumMod val="75000"/>
                  </a:schemeClr>
                </a:solidFill>
              </a:rPr>
              <a:t>слух.</a:t>
            </a:r>
          </a:p>
          <a:p>
            <a:pPr>
              <a:lnSpc>
                <a:spcPct val="80000"/>
              </a:lnSpc>
              <a:defRPr/>
            </a:pPr>
            <a:endParaRPr lang="ru-RU" altLang="ru-RU" dirty="0" smtClean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280670"/>
            <a:ext cx="8199040" cy="986999"/>
          </a:xfrm>
        </p:spPr>
        <p:txBody>
          <a:bodyPr/>
          <a:lstStyle/>
          <a:p>
            <a:pPr algn="ctr"/>
            <a:r>
              <a:rPr lang="ru-RU" sz="3200" dirty="0" smtClean="0"/>
              <a:t>Психологические отличия девочек от мальчиков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148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243757"/>
            <a:ext cx="70567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</a:rPr>
              <a:t>Одеваясь, мальчики сначала наденут верх, потом низ;</a:t>
            </a:r>
          </a:p>
          <a:p>
            <a:pPr marL="609600" indent="-6096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Девочки, обычно наоборот, сначала наденут низ, потом верх;</a:t>
            </a:r>
          </a:p>
          <a:p>
            <a:pPr marL="609600" indent="-6096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</a:rPr>
              <a:t>Мальчики снимают футболку, ухватив её на спине рукой 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</a:rPr>
              <a:t>и перетянув </a:t>
            </a: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</a:rPr>
              <a:t>через голову;</a:t>
            </a:r>
          </a:p>
          <a:p>
            <a:pPr marL="609600" indent="-6096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Девочки раздеваясь, снимают блузку двумя, руками потянув наверх</a:t>
            </a: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</a:rPr>
              <a:t>;</a:t>
            </a:r>
          </a:p>
          <a:p>
            <a:pPr marL="609600" indent="-6096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</a:rPr>
              <a:t>Зевая, мальчики прикрывают рот кулаком;</a:t>
            </a:r>
          </a:p>
          <a:p>
            <a:pPr marL="609600" indent="-6096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Девочки – ладонью;</a:t>
            </a:r>
          </a:p>
          <a:p>
            <a:pPr marL="609600" indent="-6096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</a:rPr>
              <a:t>Оборачиваясь на зов мальчики, поворачивают корпус, потому что шея у них не такая гибкая;</a:t>
            </a:r>
          </a:p>
          <a:p>
            <a:pPr marL="609600" indent="-6096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Девочки поворачивают только голову;</a:t>
            </a:r>
          </a:p>
          <a:p>
            <a:pPr marL="609600" indent="-6096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</a:rPr>
              <a:t>У мальчиков в дыхании задействованы мышцы брюшного пресса;</a:t>
            </a:r>
          </a:p>
          <a:p>
            <a:pPr marL="609600" indent="-6096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Девочки дышат грудью;</a:t>
            </a:r>
          </a:p>
          <a:p>
            <a:pPr marL="609600" indent="-6096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</a:rPr>
              <a:t>Задумываясь, мальчики почесывают подбородок и шею;</a:t>
            </a:r>
          </a:p>
          <a:p>
            <a:pPr marL="609600" indent="-6096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Задумываясь, девочки наматывают прядь волос на палец</a:t>
            </a: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</a:rPr>
              <a:t>;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80919" cy="1055117"/>
          </a:xfrm>
        </p:spPr>
        <p:txBody>
          <a:bodyPr/>
          <a:lstStyle/>
          <a:p>
            <a:pPr algn="ctr"/>
            <a:r>
              <a:rPr lang="ru-RU" sz="3200" dirty="0" smtClean="0"/>
              <a:t>Внешние отличия девочек от мальчиков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963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1" y="5877272"/>
            <a:ext cx="8054280" cy="864096"/>
          </a:xfrm>
        </p:spPr>
        <p:txBody>
          <a:bodyPr/>
          <a:lstStyle/>
          <a:p>
            <a:pPr algn="ctr"/>
            <a:r>
              <a:rPr lang="ru-RU" sz="3200" dirty="0" smtClean="0"/>
              <a:t>Познавательная деятельность</a:t>
            </a:r>
            <a:endParaRPr lang="ru-RU" sz="3200" dirty="0"/>
          </a:p>
        </p:txBody>
      </p:sp>
      <p:pic>
        <p:nvPicPr>
          <p:cNvPr id="5123" name="Picture 3" descr="E:\DCIM\100PHOTO\SAM_31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260" y="219753"/>
            <a:ext cx="35523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DCIM\100PHOTO\SAM_31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9234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фото новый сад\P81810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55923"/>
            <a:ext cx="3672408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Desktop\фото новый сад\P81810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443" y="3040847"/>
            <a:ext cx="3589880" cy="269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00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5733256"/>
            <a:ext cx="5144359" cy="1008112"/>
          </a:xfrm>
        </p:spPr>
        <p:txBody>
          <a:bodyPr/>
          <a:lstStyle/>
          <a:p>
            <a:r>
              <a:rPr lang="ru-RU" sz="3200" dirty="0" smtClean="0"/>
              <a:t>Игровая деятельность</a:t>
            </a:r>
            <a:endParaRPr lang="ru-RU" sz="3200" dirty="0"/>
          </a:p>
        </p:txBody>
      </p:sp>
      <p:pic>
        <p:nvPicPr>
          <p:cNvPr id="6146" name="Picture 2" descr="E:\DCIM\100PHOTO\SAM_32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5" r="9243"/>
          <a:stretch/>
        </p:blipFill>
        <p:spPr bwMode="auto">
          <a:xfrm>
            <a:off x="5076056" y="193518"/>
            <a:ext cx="3552295" cy="262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DCIM\100PHOTO\SAM_32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2" t="9292" r="9091" b="9495"/>
          <a:stretch/>
        </p:blipFill>
        <p:spPr bwMode="auto">
          <a:xfrm>
            <a:off x="4211960" y="3038313"/>
            <a:ext cx="3744416" cy="286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:\DCIM\100PHOTO\SAM_32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3003798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фото новый сад\P81810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313184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83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5111223"/>
            <a:ext cx="3726414" cy="1080120"/>
          </a:xfrm>
        </p:spPr>
        <p:txBody>
          <a:bodyPr/>
          <a:lstStyle/>
          <a:p>
            <a:r>
              <a:rPr lang="ru-RU" sz="3200" dirty="0" smtClean="0"/>
              <a:t>Музыкальная деятельность</a:t>
            </a:r>
            <a:endParaRPr lang="ru-RU" sz="3200" dirty="0"/>
          </a:p>
        </p:txBody>
      </p:sp>
      <p:pic>
        <p:nvPicPr>
          <p:cNvPr id="7170" name="Picture 2" descr="E:\DCIM\100PHOTO\SAM_26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0" t="17980" r="23603" b="6262"/>
          <a:stretch/>
        </p:blipFill>
        <p:spPr bwMode="auto">
          <a:xfrm>
            <a:off x="5868144" y="332656"/>
            <a:ext cx="2538282" cy="354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DCIM\100PHOTO\SAM_264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9" t="9091" r="21061" b="10909"/>
          <a:stretch/>
        </p:blipFill>
        <p:spPr bwMode="auto">
          <a:xfrm>
            <a:off x="827584" y="3364446"/>
            <a:ext cx="2664296" cy="349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5" y="221496"/>
            <a:ext cx="3816424" cy="286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44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406208" cy="936104"/>
          </a:xfrm>
        </p:spPr>
        <p:txBody>
          <a:bodyPr/>
          <a:lstStyle/>
          <a:p>
            <a:pPr algn="ctr"/>
            <a:r>
              <a:rPr lang="ru-RU" sz="3200" dirty="0" smtClean="0"/>
              <a:t>Театрализованная деятельность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59"/>
            <a:ext cx="3707904" cy="27809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918" y="1196752"/>
            <a:ext cx="3769505" cy="27409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77072"/>
            <a:ext cx="3707904" cy="25649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918" y="4049687"/>
            <a:ext cx="3769505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4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653</TotalTime>
  <Words>489</Words>
  <Application>Microsoft Office PowerPoint</Application>
  <PresentationFormat>Экран (4:3)</PresentationFormat>
  <Paragraphs>76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Воздушный поток</vt:lpstr>
      <vt:lpstr>Гендерное воспитание дошкольников в условиях  детского сада</vt:lpstr>
      <vt:lpstr>Презентация PowerPoint</vt:lpstr>
      <vt:lpstr>Презентация PowerPoint</vt:lpstr>
      <vt:lpstr>Психологические отличия девочек от мальчиков</vt:lpstr>
      <vt:lpstr>Внешние отличия девочек от мальчиков</vt:lpstr>
      <vt:lpstr>Познавательная деятельность</vt:lpstr>
      <vt:lpstr>Игровая деятельность</vt:lpstr>
      <vt:lpstr>Музыкальная деятельность</vt:lpstr>
      <vt:lpstr>Театрализованная деятельность</vt:lpstr>
      <vt:lpstr>Двигательная деятельность</vt:lpstr>
      <vt:lpstr>  Трудовая деятельность</vt:lpstr>
      <vt:lpstr>Гендерное воспитание в режиме дня</vt:lpstr>
      <vt:lpstr>Утренний приём</vt:lpstr>
      <vt:lpstr>Приём пищи. </vt:lpstr>
      <vt:lpstr>Прогулка</vt:lpstr>
      <vt:lpstr>Сон</vt:lpstr>
      <vt:lpstr>Предметно-пространственная среда</vt:lpstr>
      <vt:lpstr>Дидактические игры для мальчиков</vt:lpstr>
      <vt:lpstr>Дидактические игры для девочек</vt:lpstr>
      <vt:lpstr>Книжный уголок</vt:lpstr>
      <vt:lpstr>Организованная образовательная деятельность </vt:lpstr>
      <vt:lpstr>Волшебный цветок</vt:lpstr>
      <vt:lpstr>Спасибо за внимание!!!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Гендерное воспитание в ДОУ</dc:title>
  <dc:creator>User</dc:creator>
  <cp:lastModifiedBy>User</cp:lastModifiedBy>
  <cp:revision>48</cp:revision>
  <dcterms:created xsi:type="dcterms:W3CDTF">2014-08-10T11:12:50Z</dcterms:created>
  <dcterms:modified xsi:type="dcterms:W3CDTF">2014-09-01T15:52:36Z</dcterms:modified>
</cp:coreProperties>
</file>